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1"/>
  </p:notesMasterIdLst>
  <p:sldIdLst>
    <p:sldId id="256" r:id="rId2"/>
    <p:sldId id="280" r:id="rId3"/>
    <p:sldId id="264" r:id="rId4"/>
    <p:sldId id="265" r:id="rId5"/>
    <p:sldId id="292" r:id="rId6"/>
    <p:sldId id="259" r:id="rId7"/>
    <p:sldId id="263" r:id="rId8"/>
    <p:sldId id="276" r:id="rId9"/>
    <p:sldId id="269" r:id="rId10"/>
    <p:sldId id="284" r:id="rId11"/>
    <p:sldId id="287" r:id="rId12"/>
    <p:sldId id="285" r:id="rId13"/>
    <p:sldId id="260" r:id="rId14"/>
    <p:sldId id="283" r:id="rId15"/>
    <p:sldId id="270" r:id="rId16"/>
    <p:sldId id="288" r:id="rId17"/>
    <p:sldId id="290" r:id="rId18"/>
    <p:sldId id="291" r:id="rId19"/>
    <p:sldId id="262" r:id="rId20"/>
    <p:sldId id="289" r:id="rId21"/>
    <p:sldId id="267" r:id="rId22"/>
    <p:sldId id="279" r:id="rId23"/>
    <p:sldId id="278" r:id="rId24"/>
    <p:sldId id="281" r:id="rId25"/>
    <p:sldId id="273" r:id="rId26"/>
    <p:sldId id="268" r:id="rId27"/>
    <p:sldId id="274" r:id="rId28"/>
    <p:sldId id="275"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3"/>
            <p14:sldId id="270"/>
            <p14:sldId id="288"/>
            <p14:sldId id="290"/>
            <p14:sldId id="291"/>
          </p14:sldIdLst>
        </p14:section>
        <p14:section name="Preliminary results" id="{CEEEDF50-B2D5-F54F-8AEF-4009D792E9C1}">
          <p14:sldIdLst>
            <p14:sldId id="262"/>
            <p14:sldId id="289"/>
            <p14:sldId id="267"/>
            <p14:sldId id="279"/>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74"/>
            <p14:sldId id="27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p:restoredTop sz="75725"/>
  </p:normalViewPr>
  <p:slideViewPr>
    <p:cSldViewPr snapToGrid="0" snapToObjects="1">
      <p:cViewPr>
        <p:scale>
          <a:sx n="70" d="100"/>
          <a:sy n="70" d="100"/>
        </p:scale>
        <p:origin x="528" y="488"/>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r>
              <a:rPr lang="en-US" dirty="0"/>
              <a:t>.</a:t>
            </a:r>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לעקוב אחרי מספר השקופית...</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 (המילה דיספרסיה מתכוונת לשילוב של דיפוזיה של החומר </a:t>
                </a:r>
                <a:r>
                  <a:rPr lang="he-IL" sz="1200" dirty="0" err="1">
                    <a:latin typeface="DaunPenh" pitchFamily="2" charset="0"/>
                    <a:cs typeface="DaunPenh" pitchFamily="2" charset="0"/>
                  </a:rPr>
                  <a:t>כתצוצאה</a:t>
                </a:r>
                <a:r>
                  <a:rPr lang="he-IL" sz="1200" dirty="0">
                    <a:latin typeface="DaunPenh" pitchFamily="2" charset="0"/>
                    <a:cs typeface="DaunPenh" pitchFamily="2" charset="0"/>
                  </a:rPr>
                  <a:t> מטורבולנציה </a:t>
                </a:r>
                <a:r>
                  <a:rPr lang="he-IL" sz="1200" dirty="0" err="1">
                    <a:latin typeface="DaunPenh" pitchFamily="2" charset="0"/>
                    <a:cs typeface="DaunPenh" pitchFamily="2" charset="0"/>
                  </a:rPr>
                  <a:t>ולאדבקציה</a:t>
                </a:r>
                <a:r>
                  <a:rPr lang="he-IL" sz="1200" dirty="0">
                    <a:latin typeface="DaunPenh" pitchFamily="2" charset="0"/>
                    <a:cs typeface="DaunPenh" pitchFamily="2" charset="0"/>
                  </a:rPr>
                  <a:t> על ידי הרוח).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אולי המודל הפשוט והפרימיטיבי ביותר הוא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 שמציע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הוא פונקציה של קצב הפליטה של המקור, של גובה הארובה האפקטיבי, של מהירות הרוח הממוצעת, </a:t>
                </a: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ובדרך כלל יכולים להיות מתוארים על ידי קשר חזקה מהצורה הזאת.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כאשר את הפרמטרים העריכו בניסויים אמפיריים בתנאי יציבות אטמוספירית שונים.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יותר דילול של הזיהום</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על פיה מגדירים </a:t>
            </a:r>
            <a:r>
              <a:rPr lang="he-IL" dirty="0" err="1"/>
              <a:t>סיגמות</a:t>
            </a:r>
            <a:r>
              <a:rPr lang="he-IL" dirty="0"/>
              <a:t> שונות למודל </a:t>
            </a:r>
            <a:r>
              <a:rPr lang="he-IL" dirty="0" err="1"/>
              <a:t>הגאוסי</a:t>
            </a:r>
            <a:r>
              <a:rPr lang="he-IL" dirty="0"/>
              <a:t>, מחלקת לעוד כמה ניו אנסים וסך </a:t>
            </a:r>
            <a:r>
              <a:rPr lang="he-IL" dirty="0" err="1"/>
              <a:t>הכל</a:t>
            </a:r>
            <a:r>
              <a:rPr lang="he-IL" dirty="0"/>
              <a:t> מקובל לחלק ל-6 מצבי יציבות אטמוספירית. </a:t>
            </a:r>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מולטי </a:t>
            </a:r>
            <a:r>
              <a:rPr lang="he-IL" sz="1200" dirty="0" err="1">
                <a:latin typeface="DaunPenh" pitchFamily="2" charset="0"/>
                <a:cs typeface="DaunPenh" pitchFamily="2" charset="0"/>
              </a:rPr>
              <a:t>אובג'קטיב</a:t>
            </a:r>
            <a:r>
              <a:rPr lang="he-IL" sz="1200" dirty="0">
                <a:latin typeface="DaunPenh" pitchFamily="2" charset="0"/>
                <a:cs typeface="DaunPenh" pitchFamily="2" charset="0"/>
              </a:rPr>
              <a:t> </a:t>
            </a:r>
            <a:r>
              <a:rPr lang="he-IL" sz="1200" dirty="0" err="1">
                <a:latin typeface="DaunPenh" pitchFamily="2" charset="0"/>
                <a:cs typeface="DaunPenh" pitchFamily="2" charset="0"/>
              </a:rPr>
              <a:t>אופטימיזיישן</a:t>
            </a:r>
            <a:r>
              <a:rPr lang="he-IL" sz="1200" dirty="0">
                <a:latin typeface="DaunPenh" pitchFamily="2" charset="0"/>
                <a:cs typeface="DaunPenh" pitchFamily="2" charset="0"/>
              </a:rPr>
              <a:t>, כשמה כן היא –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נוצר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מטרות מתנגשות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בעצם נוצרת חזית של פתרונות אופטימליים שנקראים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והפתרונות האלו נבחרים כאופטימליים אם אי אפשר לשפר בפונקציה מטרה אחת מבלי לפגוע באחת אחרת.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 בין הצאצאים / הפתרונות החדשים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 ולפתור את בעיית מציאת איבר המקור. </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בעצם לתת איזשהן תדירויות מסוימות למצבים המטאורולוגיים לקחנו מידע מנתונים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של תחנת נמל חדרה. נתונים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את התפלגות המהירויות והכיוונים והתפלגות המצבים האטמוספיריים. הקטגוריות שמוצגות הן הקטגוריות שחילקנו על פיהן כשאת המודל הרצנו עם הערך הממוצע, כלומר 8 קטגוריות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של כיוונים, 7 קטגוריות של מהירויות ו-6 מצבים </a:t>
                </a:r>
                <a:r>
                  <a:rPr lang="he-IL" sz="1200" kern="1200" dirty="0" err="1">
                    <a:solidFill>
                      <a:schemeClr val="tx1"/>
                    </a:solidFill>
                    <a:effectLst/>
                    <a:latin typeface="+mn-lt"/>
                    <a:ea typeface="+mn-ea"/>
                    <a:cs typeface="+mn-cs"/>
                  </a:rPr>
                  <a:t>אטמוסיפריים</a:t>
                </a:r>
                <a:r>
                  <a:rPr lang="he-IL" sz="1200" kern="1200" dirty="0">
                    <a:solidFill>
                      <a:schemeClr val="tx1"/>
                    </a:solidFill>
                    <a:effectLst/>
                    <a:latin typeface="+mn-lt"/>
                    <a:ea typeface="+mn-ea"/>
                    <a:cs typeface="+mn-cs"/>
                  </a:rPr>
                  <a:t> שהוגדרו לפי שיטת ה-סיגמא איי,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לפי ההתפלגות שקיבלנו זה נראה יחסית אמין שבלילה המצבים יציבים וביום הם או ניטרליים או לא יציבים.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אז המשחקים הראשונים נעשו על סימולציה של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עם 5 מקורות נקודתיים בגובה 10 מטרים שפולטים כל אחד באופן קבוע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זו דוגמא לפתרון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סטייס</a:t>
                </a:r>
                <a:r>
                  <a:rPr lang="he-IL" sz="1200" kern="1200" dirty="0">
                    <a:solidFill>
                      <a:schemeClr val="tx1"/>
                    </a:solidFill>
                    <a:effectLst/>
                    <a:latin typeface="+mn-lt"/>
                    <a:ea typeface="+mn-ea"/>
                    <a:cs typeface="+mn-cs"/>
                  </a:rPr>
                  <a:t> עבור מצב של רוח מערבית במהירות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ויציבות אטמוספירית של אי יציבות קלה.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שכל איקס שחור מייצג מקום אופציונאלי לחיישן.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כל איקס הוא מיקום אחד במערך </a:t>
                </a:r>
                <a:r>
                  <a:rPr lang="he-IL" dirty="0"/>
                  <a:t>ה-</a:t>
                </a:r>
                <a:r>
                  <a:rPr lang="en-US" dirty="0"/>
                  <a:t>decision variables</a:t>
                </a:r>
                <a:r>
                  <a:rPr lang="he-IL" dirty="0"/>
                  <a:t> שלנו, שהוא מערך בינארי של כ-400 מקומות </a:t>
                </a:r>
                <a:r>
                  <a:rPr lang="he-IL" dirty="0" err="1"/>
                  <a:t>פונציאליים</a:t>
                </a:r>
                <a:r>
                  <a:rPr lang="he-IL" dirty="0"/>
                  <a:t> להניח חיישנים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בגלל שלקחנו 50 מטר בין מקומות פוטנציאליים ואיזשהו רדיוס סביב המקור בהנחה שזה לרוב </a:t>
                </a:r>
                <a:r>
                  <a:rPr lang="he-IL" sz="1200" kern="1200" dirty="0" err="1">
                    <a:solidFill>
                      <a:schemeClr val="tx1"/>
                    </a:solidFill>
                    <a:effectLst/>
                    <a:latin typeface="+mn-lt"/>
                    <a:ea typeface="+mn-ea"/>
                    <a:cs typeface="+mn-cs"/>
                  </a:rPr>
                  <a:t>איזורים</a:t>
                </a:r>
                <a:r>
                  <a:rPr lang="he-IL" sz="1200" kern="1200" dirty="0">
                    <a:solidFill>
                      <a:schemeClr val="tx1"/>
                    </a:solidFill>
                    <a:effectLst/>
                    <a:latin typeface="+mn-lt"/>
                    <a:ea typeface="+mn-ea"/>
                    <a:cs typeface="+mn-cs"/>
                  </a:rPr>
                  <a:t> שטכנית בעייתי למדוד שם לפחות עבור רגולטור.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ניטור זיהום אוויר – </a:t>
            </a:r>
          </a:p>
          <a:p>
            <a:pPr marL="171450" indent="-171450" algn="r" defTabSz="914400" rtl="1" eaLnBrk="1" latinLnBrk="0" hangingPunct="1">
              <a:buFontTx/>
              <a:buChar char="-"/>
            </a:pPr>
            <a:r>
              <a:rPr lang="he-IL" dirty="0"/>
              <a:t>מקורות </a:t>
            </a:r>
            <a:r>
              <a:rPr lang="he-IL" dirty="0" err="1"/>
              <a:t>אנתרופוגניים</a:t>
            </a:r>
            <a:r>
              <a:rPr lang="he-IL" dirty="0"/>
              <a:t> כמו תעשייה/תחבורה פולטים גזים מזהמים או חלקיקים כתוצאה מתהליכי ייצור כאלה או אחרים או משריפת </a:t>
            </a:r>
            <a:r>
              <a:rPr lang="he-IL" dirty="0" err="1"/>
              <a:t>דלקים</a:t>
            </a:r>
            <a:r>
              <a:rPr lang="he-IL" dirty="0"/>
              <a:t>. </a:t>
            </a:r>
          </a:p>
          <a:p>
            <a:pPr marL="171450" indent="-171450" algn="r" defTabSz="914400" rtl="1" eaLnBrk="1" latinLnBrk="0" hangingPunct="1">
              <a:buFontTx/>
              <a:buChar char="-"/>
            </a:pPr>
            <a:r>
              <a:rPr lang="he-IL" dirty="0"/>
              <a:t>המזהמים האלו לא מטיבים עם הבריאות שלנו ולכן יש לנו צורך לשלוט בפליטות ואולי להפחית אותן בסופו של דבר</a:t>
            </a:r>
          </a:p>
          <a:p>
            <a:pPr marL="171450" indent="-171450" algn="r" defTabSz="914400" rtl="1" eaLnBrk="1" latinLnBrk="0" hangingPunct="1">
              <a:buFontTx/>
              <a:buChar char="-"/>
            </a:pPr>
            <a:r>
              <a:rPr lang="he-IL" dirty="0"/>
              <a:t>בטווח הקצר – כדי למנוע חשיפה לריכוזים רגעיים מסוכנים או לשם אכיפה</a:t>
            </a:r>
          </a:p>
          <a:p>
            <a:pPr marL="171450" indent="-171450" algn="r" defTabSz="914400" rtl="1" eaLnBrk="1" latinLnBrk="0" hangingPunct="1">
              <a:buFontTx/>
              <a:buChar char="-"/>
            </a:pPr>
            <a:r>
              <a:rPr lang="he-IL" dirty="0"/>
              <a:t>ובטווח הארוך – לאסוף מידע שישמש למחקר או לתכנון</a:t>
            </a:r>
          </a:p>
          <a:p>
            <a:pPr marL="171450" indent="-171450" algn="r" defTabSz="914400" rtl="1" eaLnBrk="1" latinLnBrk="0" hangingPunct="1">
              <a:buFontTx/>
              <a:buChar char="-"/>
            </a:pPr>
            <a:r>
              <a:rPr lang="he-IL" dirty="0"/>
              <a:t>שיטות הניטור הסטנדרטיות </a:t>
            </a:r>
            <a:r>
              <a:rPr lang="en-US" dirty="0"/>
              <a:t>AQM</a:t>
            </a:r>
            <a:r>
              <a:rPr lang="he-IL" dirty="0"/>
              <a:t> וקמפיינים קצרי טווח של ניטור מציבות בפנינו אתגר בהפקה של מפות שיהום </a:t>
            </a:r>
            <a:r>
              <a:rPr lang="he-IL" dirty="0" err="1"/>
              <a:t>ברזלוציה</a:t>
            </a:r>
            <a:r>
              <a:rPr lang="he-IL" dirty="0"/>
              <a:t> גבוהה מבחינת זמן ומרחב </a:t>
            </a:r>
          </a:p>
          <a:p>
            <a:pPr marL="171450" indent="-171450" algn="r" defTabSz="914400" rtl="1" eaLnBrk="1" latinLnBrk="0" hangingPunct="1">
              <a:buFontTx/>
              <a:buChar char="-"/>
            </a:pPr>
            <a:r>
              <a:rPr lang="he-IL" dirty="0"/>
              <a:t>גישה נוספת לניטור שנעשתה פופולרית בשנים האחרונות היא להשתמש ב-WDESN - רשת אלחוטית פזורה של חיישנים סביבתיים. לגישה הזאת כמה יתרונות ברורים – החיישנים קטנים, ניידים וזולים. </a:t>
            </a:r>
          </a:p>
          <a:p>
            <a:pPr marL="171450" indent="-171450" algn="r" defTabSz="914400" rtl="1" eaLnBrk="1" latinLnBrk="0" hangingPunct="1">
              <a:buFontTx/>
              <a:buChar char="-"/>
            </a:pPr>
            <a:r>
              <a:rPr lang="he-IL" dirty="0"/>
              <a:t>ובאמת בשנים האחרונות רואים פרויקטים כמו </a:t>
            </a:r>
            <a:r>
              <a:rPr lang="en-US" dirty="0" err="1"/>
              <a:t>CitySense</a:t>
            </a:r>
            <a:r>
              <a:rPr lang="he-IL" dirty="0"/>
              <a:t>, </a:t>
            </a:r>
            <a:r>
              <a:rPr lang="en-US" dirty="0" err="1"/>
              <a:t>openSense</a:t>
            </a:r>
            <a:r>
              <a:rPr lang="he-IL" dirty="0"/>
              <a:t>, </a:t>
            </a:r>
            <a:r>
              <a:rPr lang="en-US" dirty="0"/>
              <a:t>AOT</a:t>
            </a:r>
            <a:r>
              <a:rPr lang="he-IL" dirty="0"/>
              <a:t> שעושים שימוש ברשת ובחיישנים כאלו לניטור סביבה עירונית. </a:t>
            </a:r>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הגענו לחלק הכיפי, שכל החישובים מראש מוכנים ומתחילים להריץ את האופטימיזציה.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הערכה ראשונית אפשר פה לראות את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הפיתרון</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של 15 החיישנים על מפת ריכוזים ממוצעים של הסימולציה.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יש לנו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השערה שהמיקומים המועדפים עוקבים אחרי הנגזרת הגבוהה ביותר של הריכוזים בגלל שהמקומות האלו הם הרגישים ביותר למקור. ואת זה נבדוק בהמשך.</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בכל מקרה אם מנסים להשוות את המיקומים המועדפים להנחת חיישנים</a:t>
                </a:r>
                <a:r>
                  <a:rPr lang="en-US"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שמיוצגים לפי אחוז הפתרונות בהם הונח שם חיישן לעומת מפת הריכוזים הממוצעת מגיעים לכל היותר לקורלציה של בערך 0.5.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מההערכה הראשונית של התוצאות אפשר לראות שאם אנחנו מחשבים את המרחק (שוב </a:t>
            </a:r>
            <a:r>
              <a:rPr lang="he-IL" dirty="0" err="1"/>
              <a:t>האוקלידי</a:t>
            </a:r>
            <a:r>
              <a:rPr lang="he-IL" dirty="0"/>
              <a:t>...) בין </a:t>
            </a:r>
            <a:r>
              <a:rPr lang="en-US" dirty="0"/>
              <a:t>n</a:t>
            </a:r>
            <a:r>
              <a:rPr lang="he-IL" dirty="0"/>
              <a:t> הריכוזים הממוצעים הגבוהים ביותר והקריאות הממוצעות של </a:t>
            </a:r>
            <a:r>
              <a:rPr lang="en-US" dirty="0"/>
              <a:t>n</a:t>
            </a:r>
            <a:r>
              <a:rPr lang="he-IL" dirty="0"/>
              <a:t> החיישנים במקומות האופטימליים בהם נפרסו הוא הולך ויורד ככל שמספר החיישנים גדל. </a:t>
            </a:r>
          </a:p>
          <a:p>
            <a:pPr marL="0" algn="r" defTabSz="914400" rtl="1" eaLnBrk="1" latinLnBrk="0" hangingPunct="1"/>
            <a:r>
              <a:rPr lang="he-IL" dirty="0"/>
              <a:t>זה הגיוני, כי אם הפלומה הממוצעת מורכבת מ-2 פלומות הוא ישים חיישן איפשהו באמצע ויהיה רחוק מהריכוזים הגבוהים וככל שנוסיף חיישנים אנחנו יכולים יותר להרשות לעצמנו לשים חיישנים ליד הריכוזים הגבוהים. בכל מקרה, גם זה דברים שעוד צריכים להיבחן.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-ראינו שיש צורך בניטור הולם של זיהום אוויר, בין היתר לצורכי רגולציה כל פעילות תעשייתית. </a:t>
            </a:r>
          </a:p>
          <a:p>
            <a:pPr algn="r"/>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a:r>
              <a:rPr lang="he-IL" dirty="0"/>
              <a:t>-מודולים עתידיים יתמקדו בפיתוח של מודל אופטימיזציה זמני שפורס מחדש את החיישנים במינימום מאמץ ובשילוב המודול המרחבי עם הזמני. </a:t>
            </a:r>
          </a:p>
          <a:p>
            <a:pPr algn="r"/>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a:endParaRPr lang="he-IL" dirty="0"/>
          </a:p>
          <a:p>
            <a:pPr algn="r"/>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בעצם כדי להתמודד עם בעיית הייצוג במרחב שנוצרת מדלילות המדידות, יש כמה גישות שכולם מכירים – </a:t>
            </a:r>
          </a:p>
          <a:p>
            <a:pPr marL="171450" indent="-171450" algn="r" defTabSz="914400" rtl="1" eaLnBrk="1" latinLnBrk="0" hangingPunct="1">
              <a:buFontTx/>
              <a:buChar char="-"/>
            </a:pPr>
            <a:r>
              <a:rPr lang="he-IL" dirty="0"/>
              <a:t>אינטרפולציה</a:t>
            </a:r>
            <a:endParaRPr lang="en-US" dirty="0"/>
          </a:p>
          <a:p>
            <a:pPr marL="171450" indent="-171450" algn="r" defTabSz="914400" rtl="1" eaLnBrk="1" latinLnBrk="0" hangingPunct="1">
              <a:buFontTx/>
              <a:buChar char="-"/>
            </a:pPr>
            <a:r>
              <a:rPr lang="en-US" dirty="0"/>
              <a:t>land use regression</a:t>
            </a:r>
          </a:p>
          <a:p>
            <a:pPr marL="171450" indent="-171450" algn="r" defTabSz="914400" rtl="1" eaLnBrk="1" latinLnBrk="0" hangingPunct="1">
              <a:buFontTx/>
              <a:buChar char="-"/>
            </a:pPr>
            <a:r>
              <a:rPr lang="he-IL" dirty="0"/>
              <a:t>או – שימוש במודלים אטמוספיריים של הסעה ודיספרסיה (</a:t>
            </a:r>
            <a:r>
              <a:rPr lang="en-US" dirty="0"/>
              <a:t>ATD</a:t>
            </a:r>
            <a:r>
              <a:rPr lang="he-IL" dirty="0"/>
              <a:t>). </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r>
              <a:rPr lang="he-IL" dirty="0"/>
              <a:t>המודלים אלו מכמתים בצורה דטרמיניסטית את הפיזור של המזהמים במרחב, אבל מצריכים ידע על המקורות עצמם – מיקום, קצב פליטה, נתוני מזג אוויר וכמובן גם הכימיה... </a:t>
            </a:r>
          </a:p>
          <a:p>
            <a:pPr marL="171450" indent="-171450" algn="r" defTabSz="914400" rtl="1" eaLnBrk="1" latinLnBrk="0" hangingPunct="1">
              <a:buFontTx/>
              <a:buChar char="-"/>
            </a:pPr>
            <a:r>
              <a:rPr lang="he-IL" dirty="0"/>
              <a:t>וזה לא משהו שתמיד יש לנו ולכן לא פעם המדידות הדלילות במרחב משמשות למציאת המקורות בתהליך של </a:t>
            </a:r>
            <a:r>
              <a:rPr lang="en-US" dirty="0"/>
              <a:t>STE</a:t>
            </a:r>
            <a:r>
              <a:rPr lang="he-IL" dirty="0"/>
              <a:t>. </a:t>
            </a:r>
          </a:p>
          <a:p>
            <a:pPr marL="171450" indent="-171450" algn="r" defTabSz="914400" rtl="1" eaLnBrk="1" latinLnBrk="0" hangingPunct="1">
              <a:buFontTx/>
              <a:buChar char="-"/>
            </a:pPr>
            <a:r>
              <a:rPr lang="he-IL" dirty="0"/>
              <a:t>וככה הגעתי לנושא של העבודה הזאת – שי הוא מומחה ל-</a:t>
            </a:r>
            <a:r>
              <a:rPr lang="en-US" dirty="0"/>
              <a:t>STE</a:t>
            </a:r>
            <a:r>
              <a:rPr lang="he-IL" dirty="0"/>
              <a:t> ולחיישנים והתעניינתי בעבודה שלו ומשם נולד כיוון המחקר הזה. </a:t>
            </a:r>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על הבעיה הקיימת היום – </a:t>
            </a:r>
          </a:p>
          <a:p>
            <a:pPr marL="0" algn="r" defTabSz="914400" rtl="1" eaLnBrk="1" latinLnBrk="0" hangingPunct="1"/>
            <a:r>
              <a:rPr lang="he-IL" dirty="0"/>
              <a:t>1. הייצוג הדליל במרחב של תחנות ניטור </a:t>
            </a:r>
          </a:p>
          <a:p>
            <a:pPr marL="0" algn="r" defTabSz="914400" rtl="1" eaLnBrk="1" latinLnBrk="0" hangingPunct="1"/>
            <a:r>
              <a:rPr lang="he-IL" dirty="0"/>
              <a:t>2. המחסור בנתונים ברורים על פליטות נקודתיות שיוצר צורך במציאת איבר מקור, שזאת בעיה קשה אם יש ייצוג דליל במרחב של מדידות. </a:t>
            </a:r>
          </a:p>
          <a:p>
            <a:pPr marL="0" algn="r" defTabSz="914400" rtl="1" eaLnBrk="1" latinLnBrk="0" hangingPunct="1"/>
            <a:r>
              <a:rPr lang="he-IL" dirty="0"/>
              <a:t>ולהעלות את ההשערה ששימוש ב-</a:t>
            </a:r>
            <a:r>
              <a:rPr lang="en-US" dirty="0"/>
              <a:t>WDESN</a:t>
            </a:r>
            <a:r>
              <a:rPr lang="he-IL" dirty="0"/>
              <a:t> של חיישני זיהום אוויר יכול להיות כיוון טוב כדי להשיג רזולוציית זמן מרחב טובה יותר.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זה עוד לא המצב ולא בטוח שאי פעם זה יהיה המצב, ולכן יש לנו מגבלות ברורות של עלות פריסה. </a:t>
            </a:r>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הבעיה הזאת היא ממשפחה של בעיות שמבחינת סיבוכיות, לא ניתן לפתור אותן בזמן </a:t>
                </a:r>
                <a:r>
                  <a:rPr lang="he-IL" sz="1200" dirty="0" err="1">
                    <a:solidFill>
                      <a:srgbClr val="000000"/>
                    </a:solidFill>
                    <a:latin typeface="DaunPenh" pitchFamily="2" charset="0"/>
                    <a:cs typeface="DaunPenh" pitchFamily="2" charset="0"/>
                  </a:rPr>
                  <a:t>פולינומי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והדרישות האופרטיביות או המשאבים הקיימים.</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אופטימיזציה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באיבר המקור.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69585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a:t>
                </a:r>
                <a:r>
                  <a:rPr lang="he-IL" dirty="0" err="1"/>
                  <a:t>הפריסת</a:t>
                </a:r>
                <a:r>
                  <a:rPr lang="he-IL" dirty="0"/>
                  <a:t> האופטימלית של החיישנים זה המטרה היישומית של הרשת – למשל, בשביל הערכת חשיפה של </a:t>
                </a:r>
                <a:r>
                  <a:rPr lang="he-IL" dirty="0" err="1"/>
                  <a:t>אוכלוסיה</a:t>
                </a:r>
                <a:r>
                  <a:rPr lang="he-IL" dirty="0"/>
                  <a:t>, אז צריך לתת משקל למקומות מגורים, גני ילדים... מציאת </a:t>
                </a:r>
                <a:r>
                  <a:rPr lang="he-IL" dirty="0" err="1"/>
                  <a:t>פיקים</a:t>
                </a:r>
                <a:r>
                  <a:rPr lang="he-IL" dirty="0"/>
                  <a:t> – צריך לשים איפה שהריכוזים הכי גבוהים וכדומה. </a:t>
                </a:r>
              </a:p>
              <a:p>
                <a:pPr marL="0" algn="r" defTabSz="914400" rtl="1" eaLnBrk="1" latinLnBrk="0" hangingPunct="1"/>
                <a:r>
                  <a:rPr lang="he-IL" dirty="0"/>
                  <a:t>זה עודד אותי כי בעצם זה הראה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ארחיב מעט על שלושת הדברים האלו והקשר שלהם לעבודה הזאת</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a:t>
            </a:r>
            <a:r>
              <a:rPr lang="he-IL" dirty="0">
                <a:latin typeface="DaunPenh" pitchFamily="2" charset="0"/>
              </a:rPr>
              <a:t>5</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597547" y="301169"/>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1397044" y="3720704"/>
            <a:ext cx="8585156" cy="193899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4"/>
          <a:stretch>
            <a:fillRect/>
          </a:stretch>
        </p:blipFill>
        <p:spPr>
          <a:xfrm>
            <a:off x="6492332" y="82855"/>
            <a:ext cx="5559861" cy="3557430"/>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E51034D-BCC3-9141-A13C-F8B590D2782A}"/>
                  </a:ext>
                </a:extLst>
              </p:cNvPr>
              <p:cNvSpPr/>
              <p:nvPr/>
            </p:nvSpPr>
            <p:spPr>
              <a:xfrm>
                <a:off x="1349488" y="5025475"/>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349488" y="5025475"/>
                <a:ext cx="7891272" cy="735907"/>
              </a:xfrm>
              <a:prstGeom prst="rect">
                <a:avLst/>
              </a:prstGeom>
              <a:blipFill>
                <a:blip r:embed="rId5"/>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C2618A0-678E-2B4C-8E7C-8EE457DCC8AB}"/>
              </a:ext>
            </a:extLst>
          </p:cNvPr>
          <p:cNvGrpSpPr/>
          <p:nvPr/>
        </p:nvGrpSpPr>
        <p:grpSpPr>
          <a:xfrm>
            <a:off x="1825950" y="1975217"/>
            <a:ext cx="4642604" cy="2907566"/>
            <a:chOff x="7131820" y="2265698"/>
            <a:chExt cx="4642604" cy="2907566"/>
          </a:xfrm>
        </p:grpSpPr>
        <p:pic>
          <p:nvPicPr>
            <p:cNvPr id="15" name="Picture 14">
              <a:extLst>
                <a:ext uri="{FF2B5EF4-FFF2-40B4-BE49-F238E27FC236}">
                  <a16:creationId xmlns:a16="http://schemas.microsoft.com/office/drawing/2014/main" id="{B4E9E0A5-FAD9-0B41-A20B-8CD1F19AFF8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396E27C-95D2-0647-B68F-51F5152A80CC}"/>
                    </a:ext>
                  </a:extLst>
                </p:cNvPr>
                <p:cNvSpPr/>
                <p:nvPr/>
              </p:nvSpPr>
              <p:spPr>
                <a:xfrm>
                  <a:off x="7397030" y="2353383"/>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6" name="Rectangle 15">
                  <a:extLst>
                    <a:ext uri="{FF2B5EF4-FFF2-40B4-BE49-F238E27FC236}">
                      <a16:creationId xmlns:a16="http://schemas.microsoft.com/office/drawing/2014/main" id="{F411859F-2299-3742-B507-39FD34B34189}"/>
                    </a:ext>
                  </a:extLst>
                </p:cNvPr>
                <p:cNvSpPr>
                  <a:spLocks noRot="1" noChangeAspect="1" noMove="1" noResize="1" noEditPoints="1" noAdjustHandles="1" noChangeArrowheads="1" noChangeShapeType="1" noTextEdit="1"/>
                </p:cNvSpPr>
                <p:nvPr/>
              </p:nvSpPr>
              <p:spPr>
                <a:xfrm>
                  <a:off x="7397030" y="2353383"/>
                  <a:ext cx="266420" cy="574837"/>
                </a:xfrm>
                <a:prstGeom prst="rect">
                  <a:avLst/>
                </a:prstGeom>
                <a:blipFill>
                  <a:blip r:embed="rId7"/>
                  <a:stretch>
                    <a:fillRect r="-472727"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B271AED-1992-D74A-95EC-977256F347D4}"/>
                    </a:ext>
                  </a:extLst>
                </p:cNvPr>
                <p:cNvSpPr/>
                <p:nvPr/>
              </p:nvSpPr>
              <p:spPr>
                <a:xfrm>
                  <a:off x="9475461" y="226569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7" name="Rectangle 16">
                  <a:extLst>
                    <a:ext uri="{FF2B5EF4-FFF2-40B4-BE49-F238E27FC236}">
                      <a16:creationId xmlns:a16="http://schemas.microsoft.com/office/drawing/2014/main" id="{80244591-A53B-E247-86CE-7A66A3EA0660}"/>
                    </a:ext>
                  </a:extLst>
                </p:cNvPr>
                <p:cNvSpPr>
                  <a:spLocks noRot="1" noChangeAspect="1" noMove="1" noResize="1" noEditPoints="1" noAdjustHandles="1" noChangeArrowheads="1" noChangeShapeType="1" noTextEdit="1"/>
                </p:cNvSpPr>
                <p:nvPr/>
              </p:nvSpPr>
              <p:spPr>
                <a:xfrm>
                  <a:off x="9475461" y="2265698"/>
                  <a:ext cx="2298963" cy="750205"/>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1"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model 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7663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672968" y="2017934"/>
            <a:ext cx="5029784"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Pareto frontier = the set of non-dominated solutions</a:t>
            </a: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13</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3F75F49-8EEC-4D43-892A-BD43052E26DE}"/>
                  </a:ext>
                </a:extLst>
              </p:cNvPr>
              <p:cNvSpPr/>
              <p:nvPr/>
            </p:nvSpPr>
            <p:spPr>
              <a:xfrm>
                <a:off x="618717" y="3182425"/>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618717" y="3182425"/>
                <a:ext cx="5502532" cy="411395"/>
              </a:xfrm>
              <a:prstGeom prst="rect">
                <a:avLst/>
              </a:prstGeom>
              <a:blipFill>
                <a:blip r:embed="rId4"/>
                <a:stretch>
                  <a:fillRect r="-230" b="-909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Evolutionary Algorithm</a:t>
            </a:r>
          </a:p>
          <a:p>
            <a:pPr marL="457200" indent="-457200" algn="just"/>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80918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m:ctrlPr>
                      </m:sSubPr>
                      <m:e>
                        <m:r>
                          <m:rPr>
                            <m:sty m:val="p"/>
                          </m:rPr>
                          <a:rPr lang="en-US"/>
                          <m:t>m</m:t>
                        </m:r>
                      </m:e>
                      <m:sub>
                        <m:r>
                          <m:rPr>
                            <m:sty m:val="p"/>
                          </m:rPr>
                          <a:rPr lang="en-US"/>
                          <m:t>sr</m:t>
                        </m:r>
                      </m:sub>
                    </m:sSub>
                    <m:r>
                      <a:rPr lang="en-US"/>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17</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3083105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18</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036799" y="1366817"/>
            <a:ext cx="10584578" cy="4494825"/>
            <a:chOff x="-6339708" y="-400422"/>
            <a:chExt cx="10587662"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339708" y="-59970"/>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sp>
        <p:nvSpPr>
          <p:cNvPr id="29" name="TextBox 28">
            <a:extLst>
              <a:ext uri="{FF2B5EF4-FFF2-40B4-BE49-F238E27FC236}">
                <a16:creationId xmlns:a16="http://schemas.microsoft.com/office/drawing/2014/main" id="{502AEB69-B524-B348-B2FC-9AA1BB0BBCD7}"/>
              </a:ext>
            </a:extLst>
          </p:cNvPr>
          <p:cNvSpPr txBox="1"/>
          <p:nvPr/>
        </p:nvSpPr>
        <p:spPr>
          <a:xfrm>
            <a:off x="9040191" y="643046"/>
            <a:ext cx="2313609" cy="1015663"/>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6880485" y="2541534"/>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5901700" y="2141183"/>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grpSp>
        <p:nvGrpSpPr>
          <p:cNvPr id="17" name="Group 16">
            <a:extLst>
              <a:ext uri="{FF2B5EF4-FFF2-40B4-BE49-F238E27FC236}">
                <a16:creationId xmlns:a16="http://schemas.microsoft.com/office/drawing/2014/main" id="{56952531-FFFF-8749-BFF9-15511E8EE429}"/>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957264B6-8976-B948-9B9C-68DD07FBD3A2}"/>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BCF4568-5F90-2242-AE6E-CEAF6F63DC96}"/>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43815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19</a:t>
            </a:fld>
            <a:endParaRPr lang="en-US"/>
          </a:p>
        </p:txBody>
      </p:sp>
      <p:grpSp>
        <p:nvGrpSpPr>
          <p:cNvPr id="4" name="Group 3">
            <a:extLst>
              <a:ext uri="{FF2B5EF4-FFF2-40B4-BE49-F238E27FC236}">
                <a16:creationId xmlns:a16="http://schemas.microsoft.com/office/drawing/2014/main" id="{3610E847-569A-C24B-AE61-FB1E1CCCE077}"/>
              </a:ext>
            </a:extLst>
          </p:cNvPr>
          <p:cNvGrpSpPr/>
          <p:nvPr/>
        </p:nvGrpSpPr>
        <p:grpSpPr>
          <a:xfrm>
            <a:off x="541207" y="1301355"/>
            <a:ext cx="11109586" cy="4939805"/>
            <a:chOff x="21222" y="1448632"/>
            <a:chExt cx="11109586" cy="4939805"/>
          </a:xfrm>
        </p:grpSpPr>
        <p:grpSp>
          <p:nvGrpSpPr>
            <p:cNvPr id="2" name="Group 1">
              <a:extLst>
                <a:ext uri="{FF2B5EF4-FFF2-40B4-BE49-F238E27FC236}">
                  <a16:creationId xmlns:a16="http://schemas.microsoft.com/office/drawing/2014/main" id="{6B003E15-17D3-BD4A-87E9-0837D685F732}"/>
                </a:ext>
              </a:extLst>
            </p:cNvPr>
            <p:cNvGrpSpPr/>
            <p:nvPr/>
          </p:nvGrpSpPr>
          <p:grpSpPr>
            <a:xfrm>
              <a:off x="21222" y="1448632"/>
              <a:ext cx="11109586" cy="4939805"/>
              <a:chOff x="-787707" y="1828456"/>
              <a:chExt cx="11109586" cy="4939805"/>
            </a:xfrm>
          </p:grpSpPr>
          <p:grpSp>
            <p:nvGrpSpPr>
              <p:cNvPr id="5" name="Group 4">
                <a:extLst>
                  <a:ext uri="{FF2B5EF4-FFF2-40B4-BE49-F238E27FC236}">
                    <a16:creationId xmlns:a16="http://schemas.microsoft.com/office/drawing/2014/main" id="{112078CE-CDEB-4541-8907-4CF6701D025C}"/>
                  </a:ext>
                </a:extLst>
              </p:cNvPr>
              <p:cNvGrpSpPr/>
              <p:nvPr/>
            </p:nvGrpSpPr>
            <p:grpSpPr>
              <a:xfrm>
                <a:off x="-787707" y="2082708"/>
                <a:ext cx="11109586" cy="4685553"/>
                <a:chOff x="-1223441" y="-38409"/>
                <a:chExt cx="10852829" cy="4553867"/>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9" y="-38409"/>
                  <a:ext cx="5492539" cy="4553867"/>
                </a:xfrm>
                <a:prstGeom prst="rect">
                  <a:avLst/>
                </a:prstGeom>
                <a:ln>
                  <a:noFill/>
                </a:ln>
                <a:extLst>
                  <a:ext uri="{53640926-AAD7-44D8-BBD7-CCE9431645EC}">
                    <a14:shadowObscured xmlns:a14="http://schemas.microsoft.com/office/drawing/2010/main"/>
                  </a:ext>
                </a:extLst>
              </p:spPr>
            </p:pic>
            <p:sp>
              <p:nvSpPr>
                <p:cNvPr id="7" name="Text Box 17">
                  <a:extLst>
                    <a:ext uri="{FF2B5EF4-FFF2-40B4-BE49-F238E27FC236}">
                      <a16:creationId xmlns:a16="http://schemas.microsoft.com/office/drawing/2014/main" id="{448ABB2E-26E4-C94C-949E-5AE5C4AFF081}"/>
                    </a:ext>
                  </a:extLst>
                </p:cNvPr>
                <p:cNvSpPr txBox="1"/>
                <p:nvPr/>
              </p:nvSpPr>
              <p:spPr>
                <a:xfrm>
                  <a:off x="-1223441" y="1055209"/>
                  <a:ext cx="2832756" cy="91636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 A 1000x1000 m flat area </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5418456" y="1828456"/>
                <a:ext cx="2978538" cy="1060300"/>
                <a:chOff x="6962443" y="1353716"/>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55280" y="1737360"/>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62443" y="1353716"/>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53249" y="2379969"/>
                <a:ext cx="2208328" cy="1748547"/>
                <a:chOff x="6690097" y="1071162"/>
                <a:chExt cx="2208328" cy="1748547"/>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90097" y="1071162"/>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229687" y="1812127"/>
              <a:ext cx="932046" cy="7272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E3C299-E000-5C4D-A14A-F1A1CA929EAF}"/>
              </a:ext>
            </a:extLst>
          </p:cNvPr>
          <p:cNvSpPr/>
          <p:nvPr/>
        </p:nvSpPr>
        <p:spPr>
          <a:xfrm>
            <a:off x="541207" y="3705718"/>
            <a:ext cx="6087507" cy="1282402"/>
          </a:xfrm>
          <a:prstGeom prst="rect">
            <a:avLst/>
          </a:prstGeom>
        </p:spPr>
        <p:txBody>
          <a:bodyPr wrap="square">
            <a:spAutoFit/>
          </a:bodyPr>
          <a:lstStyle/>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Map shows steady-state concentrations for:</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endParaRPr lang="en-US" sz="3000" i="1" dirty="0">
              <a:solidFill>
                <a:srgbClr val="44546A"/>
              </a:solidFill>
              <a:latin typeface="DaunPenh" pitchFamily="2" charset="0"/>
              <a:ea typeface="Times New Roman" panose="02020603050405020304" pitchFamily="18" charset="0"/>
              <a:cs typeface="DaunPenh" pitchFamily="2" charset="0"/>
            </a:endParaRPr>
          </a:p>
        </p:txBody>
      </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27956" y="16773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000" dirty="0">
                <a:solidFill>
                  <a:schemeClr val="tx1">
                    <a:lumMod val="85000"/>
                    <a:lumOff val="15000"/>
                  </a:schemeClr>
                </a:solidFill>
                <a:latin typeface="DaunPenh" pitchFamily="2" charset="0"/>
                <a:ea typeface="+mj-ea"/>
                <a:cs typeface="DaunPenh" pitchFamily="2" charset="0"/>
              </a:rPr>
              <a:t>– </a:t>
            </a:r>
            <a:r>
              <a:rPr lang="en-US" sz="2600" dirty="0" err="1">
                <a:solidFill>
                  <a:schemeClr val="tx1">
                    <a:lumMod val="85000"/>
                    <a:lumOff val="15000"/>
                  </a:schemeClr>
                </a:solidFill>
                <a:latin typeface="DaunPenh" pitchFamily="2" charset="0"/>
                <a:ea typeface="+mj-ea"/>
                <a:cs typeface="DaunPenh" pitchFamily="2" charset="0"/>
              </a:rPr>
              <a:t>NoX</a:t>
            </a:r>
            <a:r>
              <a:rPr lang="en-US" sz="2600" dirty="0">
                <a:solidFill>
                  <a:schemeClr val="tx1">
                    <a:lumMod val="85000"/>
                    <a:lumOff val="15000"/>
                  </a:schemeClr>
                </a:solidFill>
                <a:latin typeface="DaunPenh" pitchFamily="2" charset="0"/>
                <a:ea typeface="+mj-ea"/>
                <a:cs typeface="DaunPenh" pitchFamily="2" charset="0"/>
              </a:rPr>
              <a:t>, CO, CO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SO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O</a:t>
            </a:r>
            <a:r>
              <a:rPr lang="en-US"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CH</a:t>
            </a:r>
            <a:r>
              <a:rPr lang="en-US" sz="2600" baseline="-25000" dirty="0">
                <a:solidFill>
                  <a:schemeClr val="tx1">
                    <a:lumMod val="85000"/>
                    <a:lumOff val="15000"/>
                  </a:schemeClr>
                </a:solidFill>
                <a:latin typeface="DaunPenh" pitchFamily="2" charset="0"/>
                <a:ea typeface="+mj-ea"/>
                <a:cs typeface="DaunPenh" pitchFamily="2" charset="0"/>
              </a:rPr>
              <a:t>4</a:t>
            </a:r>
            <a:r>
              <a:rPr lang="en-US" sz="2600" dirty="0">
                <a:solidFill>
                  <a:schemeClr val="tx1">
                    <a:lumMod val="85000"/>
                    <a:lumOff val="15000"/>
                  </a:schemeClr>
                </a:solidFill>
                <a:latin typeface="DaunPenh" pitchFamily="2" charset="0"/>
                <a:ea typeface="+mj-ea"/>
                <a:cs typeface="DaunPenh" pitchFamily="2" charset="0"/>
              </a:rPr>
              <a:t>, </a:t>
            </a:r>
            <a:r>
              <a:rPr lang="he-IL" sz="2600" dirty="0">
                <a:solidFill>
                  <a:schemeClr val="tx1">
                    <a:lumMod val="85000"/>
                    <a:lumOff val="15000"/>
                  </a:schemeClr>
                </a:solidFill>
                <a:latin typeface="DaunPenh" pitchFamily="2" charset="0"/>
                <a:ea typeface="+mj-ea"/>
                <a:cs typeface="DaunPenh" pitchFamily="2" charset="0"/>
              </a:rPr>
              <a:t>NH</a:t>
            </a:r>
            <a:r>
              <a:rPr lang="he-IL" sz="2600" baseline="-25000" dirty="0">
                <a:solidFill>
                  <a:schemeClr val="tx1">
                    <a:lumMod val="85000"/>
                    <a:lumOff val="15000"/>
                  </a:schemeClr>
                </a:solidFill>
                <a:latin typeface="DaunPenh" pitchFamily="2" charset="0"/>
                <a:ea typeface="+mj-ea"/>
                <a:cs typeface="DaunPenh" pitchFamily="2" charset="0"/>
              </a:rPr>
              <a:t>3</a:t>
            </a:r>
            <a:r>
              <a:rPr lang="en-US" sz="2600">
                <a:solidFill>
                  <a:schemeClr val="tx1">
                    <a:lumMod val="85000"/>
                    <a:lumOff val="15000"/>
                  </a:schemeClr>
                </a:solidFill>
                <a:latin typeface="DaunPenh" pitchFamily="2" charset="0"/>
                <a:ea typeface="+mj-ea"/>
                <a:cs typeface="DaunPenh" pitchFamily="2" charset="0"/>
              </a:rPr>
              <a:t>, VOCs</a:t>
            </a:r>
            <a:r>
              <a:rPr lang="en-US" sz="26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610600" y="-10005"/>
            <a:ext cx="3617976" cy="2801013"/>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416539" y="1418666"/>
            <a:ext cx="3617976" cy="2408215"/>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957914" y="2644354"/>
            <a:ext cx="3270661" cy="2452996"/>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960587" y="4619138"/>
            <a:ext cx="4246403" cy="2227584"/>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8574025" y="2298332"/>
            <a:ext cx="3320649" cy="442753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20</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6595880" y="1027146"/>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Generation of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859861" y="1413689"/>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63770" y="2506662"/>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21</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Tree>
    <p:extLst>
      <p:ext uri="{BB962C8B-B14F-4D97-AF65-F5344CB8AC3E}">
        <p14:creationId xmlns:p14="http://schemas.microsoft.com/office/powerpoint/2010/main" val="81319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88" t="64161" r="8468" b="5712"/>
          <a:stretch/>
        </p:blipFill>
        <p:spPr bwMode="auto">
          <a:xfrm>
            <a:off x="2172037" y="3978496"/>
            <a:ext cx="7490028" cy="2698009"/>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9094005-21CF-864C-8099-A1722E4B08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49183" b="65993"/>
          <a:stretch/>
        </p:blipFill>
        <p:spPr bwMode="auto">
          <a:xfrm>
            <a:off x="2202017" y="1376319"/>
            <a:ext cx="7490029" cy="2662185"/>
          </a:xfrm>
          <a:prstGeom prst="rect">
            <a:avLst/>
          </a:prstGeom>
          <a:ln>
            <a:noFill/>
          </a:ln>
          <a:extLst>
            <a:ext uri="{53640926-AAD7-44D8-BBD7-CCE9431645EC}">
              <a14:shadowObscured xmlns:a14="http://schemas.microsoft.com/office/drawing/2010/main"/>
            </a:ext>
          </a:extLst>
        </p:spPr>
      </p:pic>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25623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370539" y="1613938"/>
            <a:ext cx="6292995" cy="4848224"/>
          </a:xfrm>
        </p:spPr>
      </p:pic>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4" t="2769" r="51576" b="2365"/>
          <a:stretch/>
        </p:blipFill>
        <p:spPr bwMode="auto">
          <a:xfrm>
            <a:off x="279384" y="1734960"/>
            <a:ext cx="5217763" cy="478888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B02E7B7-6C8A-9C45-8DDC-CD2FF7BD7DB8}"/>
              </a:ext>
            </a:extLst>
          </p:cNvPr>
          <p:cNvPicPr/>
          <p:nvPr/>
        </p:nvPicPr>
        <p:blipFill rotWithShape="1">
          <a:blip r:embed="rId5" cstate="print">
            <a:extLst>
              <a:ext uri="{28A0092B-C50C-407E-A947-70E740481C1C}">
                <a14:useLocalDpi xmlns:a14="http://schemas.microsoft.com/office/drawing/2010/main" val="0"/>
              </a:ext>
            </a:extLst>
          </a:blip>
          <a:srcRect l="1" r="2153" b="8"/>
          <a:stretch/>
        </p:blipFill>
        <p:spPr bwMode="auto">
          <a:xfrm>
            <a:off x="5928289" y="1690688"/>
            <a:ext cx="5476094" cy="4678213"/>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9" name="TextBox 18">
            <a:extLst>
              <a:ext uri="{FF2B5EF4-FFF2-40B4-BE49-F238E27FC236}">
                <a16:creationId xmlns:a16="http://schemas.microsoft.com/office/drawing/2014/main" id="{5F6C3947-2390-604B-9849-2FCEA2794E28}"/>
              </a:ext>
            </a:extLst>
          </p:cNvPr>
          <p:cNvSpPr txBox="1"/>
          <p:nvPr/>
        </p:nvSpPr>
        <p:spPr>
          <a:xfrm>
            <a:off x="5778553" y="976885"/>
            <a:ext cx="5855001"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Solution for 15 sensors and average concentration map</a:t>
            </a:r>
          </a:p>
        </p:txBody>
      </p:sp>
      <p:sp>
        <p:nvSpPr>
          <p:cNvPr id="11" name="TextBox 10">
            <a:extLst>
              <a:ext uri="{FF2B5EF4-FFF2-40B4-BE49-F238E27FC236}">
                <a16:creationId xmlns:a16="http://schemas.microsoft.com/office/drawing/2014/main" id="{F3D9E619-99D0-1341-A5B2-459EBDD02604}"/>
              </a:ext>
            </a:extLst>
          </p:cNvPr>
          <p:cNvSpPr txBox="1"/>
          <p:nvPr/>
        </p:nvSpPr>
        <p:spPr>
          <a:xfrm>
            <a:off x="1700386" y="1473543"/>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0419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01C0391-AF7E-3142-A7CC-621BC891B6A0}"/>
              </a:ext>
            </a:extLst>
          </p:cNvPr>
          <p:cNvPicPr>
            <a:picLocks noChangeAspect="1"/>
          </p:cNvPicPr>
          <p:nvPr/>
        </p:nvPicPr>
        <p:blipFill>
          <a:blip r:embed="rId3"/>
          <a:stretch>
            <a:fillRect/>
          </a:stretch>
        </p:blipFill>
        <p:spPr>
          <a:xfrm>
            <a:off x="5489510" y="1027906"/>
            <a:ext cx="6242180" cy="5210501"/>
          </a:xfrm>
          <a:prstGeom prst="rect">
            <a:avLst/>
          </a:prstGeom>
        </p:spPr>
      </p:pic>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733269" y="2690336"/>
            <a:ext cx="3868712" cy="147732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Distance between top n average concentration rates and readings of n optimally placed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3401956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26</a:t>
            </a:fld>
            <a:endParaRPr lang="en-US"/>
          </a:p>
        </p:txBody>
      </p:sp>
    </p:spTree>
    <p:extLst>
      <p:ext uri="{BB962C8B-B14F-4D97-AF65-F5344CB8AC3E}">
        <p14:creationId xmlns:p14="http://schemas.microsoft.com/office/powerpoint/2010/main" val="4267032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3359586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29</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92203" y="2035733"/>
            <a:ext cx="67941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algn="just"/>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500" b="1" dirty="0">
                <a:solidFill>
                  <a:schemeClr val="tx1">
                    <a:lumMod val="85000"/>
                    <a:lumOff val="15000"/>
                  </a:schemeClr>
                </a:solidFill>
                <a:latin typeface="DaunPenh" pitchFamily="2" charset="0"/>
                <a:cs typeface="DaunPenh" pitchFamily="2" charset="0"/>
              </a:rPr>
              <a:t>what is the best way to deploy a network of sensors? </a:t>
            </a:r>
            <a:endParaRPr lang="he-IL" sz="3500" b="1" dirty="0">
              <a:solidFill>
                <a:schemeClr val="tx1">
                  <a:lumMod val="85000"/>
                  <a:lumOff val="15000"/>
                </a:schemeClr>
              </a:solidFill>
              <a:latin typeface="DaunPenh" pitchFamily="2" charset="0"/>
              <a:cs typeface="DaunPenh" pitchFamily="2" charset="0"/>
            </a:endParaRP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4</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3"/>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500"/>
                                  </p:stCondLst>
                                  <p:childTnLst>
                                    <p:set>
                                      <p:cBhvr>
                                        <p:cTn id="31" dur="1" fill="hold">
                                          <p:stCondLst>
                                            <p:cond delay="0"/>
                                          </p:stCondLst>
                                        </p:cTn>
                                        <p:tgtEl>
                                          <p:spTgt spid="24"/>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50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nodeType="afterEffect">
                                  <p:stCondLst>
                                    <p:cond delay="50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500"/>
                                  </p:stCondLst>
                                  <p:childTnLst>
                                    <p:set>
                                      <p:cBhvr>
                                        <p:cTn id="40" dur="1" fill="hold">
                                          <p:stCondLst>
                                            <p:cond delay="0"/>
                                          </p:stCondLst>
                                        </p:cTn>
                                        <p:tgtEl>
                                          <p:spTgt spid="27"/>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nodeType="afterEffect">
                                  <p:stCondLst>
                                    <p:cond delay="50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0"/>
                            </p:stCondLst>
                            <p:childTnLst>
                              <p:par>
                                <p:cTn id="48" presetID="1" presetClass="entr" presetSubtype="0" fill="hold" nodeType="afterEffect">
                                  <p:stCondLst>
                                    <p:cond delay="500"/>
                                  </p:stCondLst>
                                  <p:childTnLst>
                                    <p:set>
                                      <p:cBhvr>
                                        <p:cTn id="49" dur="1" fill="hold">
                                          <p:stCondLst>
                                            <p:cond delay="0"/>
                                          </p:stCondLst>
                                        </p:cTn>
                                        <p:tgtEl>
                                          <p:spTgt spid="30"/>
                                        </p:tgtEl>
                                        <p:attrNameLst>
                                          <p:attrName>style.visibility</p:attrName>
                                        </p:attrNameLst>
                                      </p:cBhvr>
                                      <p:to>
                                        <p:strVal val="visible"/>
                                      </p:to>
                                    </p:set>
                                  </p:childTnLst>
                                </p:cTn>
                              </p:par>
                            </p:childTnLst>
                          </p:cTn>
                        </p:par>
                        <p:par>
                          <p:cTn id="50" fill="hold">
                            <p:stCondLst>
                              <p:cond delay="5500"/>
                            </p:stCondLst>
                            <p:childTnLst>
                              <p:par>
                                <p:cTn id="51" presetID="1" presetClass="entr" presetSubtype="0" fill="hold" nodeType="afterEffect">
                                  <p:stCondLst>
                                    <p:cond delay="50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6000"/>
                            </p:stCondLst>
                            <p:childTnLst>
                              <p:par>
                                <p:cTn id="54" presetID="1" presetClass="entr" presetSubtype="0" fill="hold" nodeType="afterEffect">
                                  <p:stCondLst>
                                    <p:cond delay="500"/>
                                  </p:stCondLst>
                                  <p:childTnLst>
                                    <p:set>
                                      <p:cBhvr>
                                        <p:cTn id="55" dur="1" fill="hold">
                                          <p:stCondLst>
                                            <p:cond delay="0"/>
                                          </p:stCondLst>
                                        </p:cTn>
                                        <p:tgtEl>
                                          <p:spTgt spid="32"/>
                                        </p:tgtEl>
                                        <p:attrNameLst>
                                          <p:attrName>style.visibility</p:attrName>
                                        </p:attrNameLst>
                                      </p:cBhvr>
                                      <p:to>
                                        <p:strVal val="visible"/>
                                      </p:to>
                                    </p:set>
                                  </p:childTnLst>
                                </p:cTn>
                              </p:par>
                            </p:childTnLst>
                          </p:cTn>
                        </p:par>
                        <p:par>
                          <p:cTn id="56" fill="hold">
                            <p:stCondLst>
                              <p:cond delay="6500"/>
                            </p:stCondLst>
                            <p:childTnLst>
                              <p:par>
                                <p:cTn id="57" presetID="1" presetClass="entr" presetSubtype="0" fill="hold" nodeType="afterEffect">
                                  <p:stCondLst>
                                    <p:cond delay="500"/>
                                  </p:stCondLst>
                                  <p:childTnLst>
                                    <p:set>
                                      <p:cBhvr>
                                        <p:cTn id="58" dur="1" fill="hold">
                                          <p:stCondLst>
                                            <p:cond delay="0"/>
                                          </p:stCondLst>
                                        </p:cTn>
                                        <p:tgtEl>
                                          <p:spTgt spid="33"/>
                                        </p:tgtEl>
                                        <p:attrNameLst>
                                          <p:attrName>style.visibility</p:attrName>
                                        </p:attrNameLst>
                                      </p:cBhvr>
                                      <p:to>
                                        <p:strVal val="visible"/>
                                      </p:to>
                                    </p:set>
                                  </p:childTnLst>
                                </p:cTn>
                              </p:par>
                            </p:childTnLst>
                          </p:cTn>
                        </p:par>
                        <p:par>
                          <p:cTn id="59" fill="hold">
                            <p:stCondLst>
                              <p:cond delay="7000"/>
                            </p:stCondLst>
                            <p:childTnLst>
                              <p:par>
                                <p:cTn id="60" presetID="1" presetClass="entr" presetSubtype="0" fill="hold" nodeType="afterEffect">
                                  <p:stCondLst>
                                    <p:cond delay="500"/>
                                  </p:stCondLst>
                                  <p:childTnLst>
                                    <p:set>
                                      <p:cBhvr>
                                        <p:cTn id="61" dur="1" fill="hold">
                                          <p:stCondLst>
                                            <p:cond delay="0"/>
                                          </p:stCondLst>
                                        </p:cTn>
                                        <p:tgtEl>
                                          <p:spTgt spid="34"/>
                                        </p:tgtEl>
                                        <p:attrNameLst>
                                          <p:attrName>style.visibility</p:attrName>
                                        </p:attrNameLst>
                                      </p:cBhvr>
                                      <p:to>
                                        <p:strVal val="visible"/>
                                      </p:to>
                                    </p:set>
                                  </p:childTnLst>
                                </p:cTn>
                              </p:par>
                            </p:childTnLst>
                          </p:cTn>
                        </p:par>
                        <p:par>
                          <p:cTn id="62" fill="hold">
                            <p:stCondLst>
                              <p:cond delay="7500"/>
                            </p:stCondLst>
                            <p:childTnLst>
                              <p:par>
                                <p:cTn id="63" presetID="1" presetClass="entr" presetSubtype="0" fill="hold" nodeType="afterEffect">
                                  <p:stCondLst>
                                    <p:cond delay="500"/>
                                  </p:stCondLst>
                                  <p:childTnLst>
                                    <p:set>
                                      <p:cBhvr>
                                        <p:cTn id="64" dur="1" fill="hold">
                                          <p:stCondLst>
                                            <p:cond delay="0"/>
                                          </p:stCondLst>
                                        </p:cTn>
                                        <p:tgtEl>
                                          <p:spTgt spid="35"/>
                                        </p:tgtEl>
                                        <p:attrNameLst>
                                          <p:attrName>style.visibility</p:attrName>
                                        </p:attrNameLst>
                                      </p:cBhvr>
                                      <p:to>
                                        <p:strVal val="visible"/>
                                      </p:to>
                                    </p:set>
                                  </p:childTnLst>
                                </p:cTn>
                              </p:par>
                            </p:childTnLst>
                          </p:cTn>
                        </p:par>
                        <p:par>
                          <p:cTn id="65" fill="hold">
                            <p:stCondLst>
                              <p:cond delay="8000"/>
                            </p:stCondLst>
                            <p:childTnLst>
                              <p:par>
                                <p:cTn id="66" presetID="1" presetClass="entr" presetSubtype="0" fill="hold" nodeType="afterEffect">
                                  <p:stCondLst>
                                    <p:cond delay="500"/>
                                  </p:stCondLst>
                                  <p:childTnLst>
                                    <p:set>
                                      <p:cBhvr>
                                        <p:cTn id="67" dur="1" fill="hold">
                                          <p:stCondLst>
                                            <p:cond delay="0"/>
                                          </p:stCondLst>
                                        </p:cTn>
                                        <p:tgtEl>
                                          <p:spTgt spid="36"/>
                                        </p:tgtEl>
                                        <p:attrNameLst>
                                          <p:attrName>style.visibility</p:attrName>
                                        </p:attrNameLst>
                                      </p:cBhvr>
                                      <p:to>
                                        <p:strVal val="visible"/>
                                      </p:to>
                                    </p:set>
                                  </p:childTnLst>
                                </p:cTn>
                              </p:par>
                            </p:childTnLst>
                          </p:cTn>
                        </p:par>
                        <p:par>
                          <p:cTn id="68" fill="hold">
                            <p:stCondLst>
                              <p:cond delay="8500"/>
                            </p:stCondLst>
                            <p:childTnLst>
                              <p:par>
                                <p:cTn id="69" presetID="1" presetClass="entr" presetSubtype="0" fill="hold" nodeType="afterEffect">
                                  <p:stCondLst>
                                    <p:cond delay="500"/>
                                  </p:stCondLst>
                                  <p:childTnLst>
                                    <p:set>
                                      <p:cBhvr>
                                        <p:cTn id="70" dur="1" fill="hold">
                                          <p:stCondLst>
                                            <p:cond delay="0"/>
                                          </p:stCondLst>
                                        </p:cTn>
                                        <p:tgtEl>
                                          <p:spTgt spid="37"/>
                                        </p:tgtEl>
                                        <p:attrNameLst>
                                          <p:attrName>style.visibility</p:attrName>
                                        </p:attrNameLst>
                                      </p:cBhvr>
                                      <p:to>
                                        <p:strVal val="visible"/>
                                      </p:to>
                                    </p:set>
                                  </p:childTnLst>
                                </p:cTn>
                              </p:par>
                            </p:childTnLst>
                          </p:cTn>
                        </p:par>
                        <p:par>
                          <p:cTn id="71" fill="hold">
                            <p:stCondLst>
                              <p:cond delay="9000"/>
                            </p:stCondLst>
                            <p:childTnLst>
                              <p:par>
                                <p:cTn id="72" presetID="1" presetClass="entr" presetSubtype="0" fill="hold" nodeType="afterEffect">
                                  <p:stCondLst>
                                    <p:cond delay="500"/>
                                  </p:stCondLst>
                                  <p:childTnLst>
                                    <p:set>
                                      <p:cBhvr>
                                        <p:cTn id="73" dur="1" fill="hold">
                                          <p:stCondLst>
                                            <p:cond delay="0"/>
                                          </p:stCondLst>
                                        </p:cTn>
                                        <p:tgtEl>
                                          <p:spTgt spid="38"/>
                                        </p:tgtEl>
                                        <p:attrNameLst>
                                          <p:attrName>style.visibility</p:attrName>
                                        </p:attrNameLst>
                                      </p:cBhvr>
                                      <p:to>
                                        <p:strVal val="visible"/>
                                      </p:to>
                                    </p:set>
                                  </p:childTnLst>
                                </p:cTn>
                              </p:par>
                            </p:childTnLst>
                          </p:cTn>
                        </p:par>
                        <p:par>
                          <p:cTn id="74" fill="hold">
                            <p:stCondLst>
                              <p:cond delay="9500"/>
                            </p:stCondLst>
                            <p:childTnLst>
                              <p:par>
                                <p:cTn id="75" presetID="1" presetClass="entr" presetSubtype="0" fill="hold" nodeType="afterEffect">
                                  <p:stCondLst>
                                    <p:cond delay="500"/>
                                  </p:stCondLst>
                                  <p:childTnLst>
                                    <p:set>
                                      <p:cBhvr>
                                        <p:cTn id="76" dur="1" fill="hold">
                                          <p:stCondLst>
                                            <p:cond delay="0"/>
                                          </p:stCondLst>
                                        </p:cTn>
                                        <p:tgtEl>
                                          <p:spTgt spid="39"/>
                                        </p:tgtEl>
                                        <p:attrNameLst>
                                          <p:attrName>style.visibility</p:attrName>
                                        </p:attrNameLst>
                                      </p:cBhvr>
                                      <p:to>
                                        <p:strVal val="visible"/>
                                      </p:to>
                                    </p:set>
                                  </p:childTnLst>
                                </p:cTn>
                              </p:par>
                            </p:childTnLst>
                          </p:cTn>
                        </p:par>
                        <p:par>
                          <p:cTn id="77" fill="hold">
                            <p:stCondLst>
                              <p:cond delay="10000"/>
                            </p:stCondLst>
                            <p:childTnLst>
                              <p:par>
                                <p:cTn id="78" presetID="1" presetClass="entr" presetSubtype="0" fill="hold" nodeType="afterEffect">
                                  <p:stCondLst>
                                    <p:cond delay="500"/>
                                  </p:stCondLst>
                                  <p:childTnLst>
                                    <p:set>
                                      <p:cBhvr>
                                        <p:cTn id="79" dur="1" fill="hold">
                                          <p:stCondLst>
                                            <p:cond delay="0"/>
                                          </p:stCondLst>
                                        </p:cTn>
                                        <p:tgtEl>
                                          <p:spTgt spid="40"/>
                                        </p:tgtEl>
                                        <p:attrNameLst>
                                          <p:attrName>style.visibility</p:attrName>
                                        </p:attrNameLst>
                                      </p:cBhvr>
                                      <p:to>
                                        <p:strVal val="visible"/>
                                      </p:to>
                                    </p:set>
                                  </p:childTnLst>
                                </p:cTn>
                              </p:par>
                            </p:childTnLst>
                          </p:cTn>
                        </p:par>
                        <p:par>
                          <p:cTn id="80" fill="hold">
                            <p:stCondLst>
                              <p:cond delay="10500"/>
                            </p:stCondLst>
                            <p:childTnLst>
                              <p:par>
                                <p:cTn id="81" presetID="1" presetClass="entr" presetSubtype="0" fill="hold" nodeType="afterEffect">
                                  <p:stCondLst>
                                    <p:cond delay="500"/>
                                  </p:stCondLst>
                                  <p:childTnLst>
                                    <p:set>
                                      <p:cBhvr>
                                        <p:cTn id="82" dur="1" fill="hold">
                                          <p:stCondLst>
                                            <p:cond delay="0"/>
                                          </p:stCondLst>
                                        </p:cTn>
                                        <p:tgtEl>
                                          <p:spTgt spid="41"/>
                                        </p:tgtEl>
                                        <p:attrNameLst>
                                          <p:attrName>style.visibility</p:attrName>
                                        </p:attrNameLst>
                                      </p:cBhvr>
                                      <p:to>
                                        <p:strVal val="visible"/>
                                      </p:to>
                                    </p:set>
                                  </p:childTnLst>
                                </p:cTn>
                              </p:par>
                            </p:childTnLst>
                          </p:cTn>
                        </p:par>
                        <p:par>
                          <p:cTn id="83" fill="hold">
                            <p:stCondLst>
                              <p:cond delay="11000"/>
                            </p:stCondLst>
                            <p:childTnLst>
                              <p:par>
                                <p:cTn id="84" presetID="1" presetClass="entr" presetSubtype="0" fill="hold" nodeType="afterEffect">
                                  <p:stCondLst>
                                    <p:cond delay="500"/>
                                  </p:stCondLst>
                                  <p:childTnLst>
                                    <p:set>
                                      <p:cBhvr>
                                        <p:cTn id="85" dur="1" fill="hold">
                                          <p:stCondLst>
                                            <p:cond delay="0"/>
                                          </p:stCondLst>
                                        </p:cTn>
                                        <p:tgtEl>
                                          <p:spTgt spid="42"/>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nodeType="afterEffect">
                                  <p:stCondLst>
                                    <p:cond delay="500"/>
                                  </p:stCondLst>
                                  <p:childTnLst>
                                    <p:set>
                                      <p:cBhvr>
                                        <p:cTn id="88" dur="1" fill="hold">
                                          <p:stCondLst>
                                            <p:cond delay="0"/>
                                          </p:stCondLst>
                                        </p:cTn>
                                        <p:tgtEl>
                                          <p:spTgt spid="43"/>
                                        </p:tgtEl>
                                        <p:attrNameLst>
                                          <p:attrName>style.visibility</p:attrName>
                                        </p:attrNameLst>
                                      </p:cBhvr>
                                      <p:to>
                                        <p:strVal val="visible"/>
                                      </p:to>
                                    </p:set>
                                  </p:childTnLst>
                                </p:cTn>
                              </p:par>
                            </p:childTnLst>
                          </p:cTn>
                        </p:par>
                        <p:par>
                          <p:cTn id="89" fill="hold">
                            <p:stCondLst>
                              <p:cond delay="12000"/>
                            </p:stCondLst>
                            <p:childTnLst>
                              <p:par>
                                <p:cTn id="90" presetID="1" presetClass="entr" presetSubtype="0" fill="hold" nodeType="afterEffect">
                                  <p:stCondLst>
                                    <p:cond delay="500"/>
                                  </p:stCondLst>
                                  <p:childTnLst>
                                    <p:set>
                                      <p:cBhvr>
                                        <p:cTn id="91" dur="1" fill="hold">
                                          <p:stCondLst>
                                            <p:cond delay="0"/>
                                          </p:stCondLst>
                                        </p:cTn>
                                        <p:tgtEl>
                                          <p:spTgt spid="44"/>
                                        </p:tgtEl>
                                        <p:attrNameLst>
                                          <p:attrName>style.visibility</p:attrName>
                                        </p:attrNameLst>
                                      </p:cBhvr>
                                      <p:to>
                                        <p:strVal val="visible"/>
                                      </p:to>
                                    </p:set>
                                  </p:childTnLst>
                                </p:cTn>
                              </p:par>
                            </p:childTnLst>
                          </p:cTn>
                        </p:par>
                        <p:par>
                          <p:cTn id="92" fill="hold">
                            <p:stCondLst>
                              <p:cond delay="12500"/>
                            </p:stCondLst>
                            <p:childTnLst>
                              <p:par>
                                <p:cTn id="93" presetID="1" presetClass="entr" presetSubtype="0" fill="hold" nodeType="afterEffect">
                                  <p:stCondLst>
                                    <p:cond delay="500"/>
                                  </p:stCondLst>
                                  <p:childTnLst>
                                    <p:set>
                                      <p:cBhvr>
                                        <p:cTn id="94" dur="1" fill="hold">
                                          <p:stCondLst>
                                            <p:cond delay="0"/>
                                          </p:stCondLst>
                                        </p:cTn>
                                        <p:tgtEl>
                                          <p:spTgt spid="45"/>
                                        </p:tgtEl>
                                        <p:attrNameLst>
                                          <p:attrName>style.visibility</p:attrName>
                                        </p:attrNameLst>
                                      </p:cBhvr>
                                      <p:to>
                                        <p:strVal val="visible"/>
                                      </p:to>
                                    </p:set>
                                  </p:childTnLst>
                                </p:cTn>
                              </p:par>
                            </p:childTnLst>
                          </p:cTn>
                        </p:par>
                        <p:par>
                          <p:cTn id="95" fill="hold">
                            <p:stCondLst>
                              <p:cond delay="13000"/>
                            </p:stCondLst>
                            <p:childTnLst>
                              <p:par>
                                <p:cTn id="96" presetID="1" presetClass="entr" presetSubtype="0" fill="hold" nodeType="afterEffect">
                                  <p:stCondLst>
                                    <p:cond delay="500"/>
                                  </p:stCondLst>
                                  <p:childTnLst>
                                    <p:set>
                                      <p:cBhvr>
                                        <p:cTn id="97" dur="1" fill="hold">
                                          <p:stCondLst>
                                            <p:cond delay="0"/>
                                          </p:stCondLst>
                                        </p:cTn>
                                        <p:tgtEl>
                                          <p:spTgt spid="46"/>
                                        </p:tgtEl>
                                        <p:attrNameLst>
                                          <p:attrName>style.visibility</p:attrName>
                                        </p:attrNameLst>
                                      </p:cBhvr>
                                      <p:to>
                                        <p:strVal val="visible"/>
                                      </p:to>
                                    </p:set>
                                  </p:childTnLst>
                                </p:cTn>
                              </p:par>
                            </p:childTnLst>
                          </p:cTn>
                        </p:par>
                        <p:par>
                          <p:cTn id="98" fill="hold">
                            <p:stCondLst>
                              <p:cond delay="13500"/>
                            </p:stCondLst>
                            <p:childTnLst>
                              <p:par>
                                <p:cTn id="99" presetID="1" presetClass="entr" presetSubtype="0" fill="hold" nodeType="afterEffect">
                                  <p:stCondLst>
                                    <p:cond delay="500"/>
                                  </p:stCondLst>
                                  <p:childTnLst>
                                    <p:set>
                                      <p:cBhvr>
                                        <p:cTn id="100" dur="1" fill="hold">
                                          <p:stCondLst>
                                            <p:cond delay="0"/>
                                          </p:stCondLst>
                                        </p:cTn>
                                        <p:tgtEl>
                                          <p:spTgt spid="47"/>
                                        </p:tgtEl>
                                        <p:attrNameLst>
                                          <p:attrName>style.visibility</p:attrName>
                                        </p:attrNameLst>
                                      </p:cBhvr>
                                      <p:to>
                                        <p:strVal val="visible"/>
                                      </p:to>
                                    </p:set>
                                  </p:childTnLst>
                                </p:cTn>
                              </p:par>
                            </p:childTnLst>
                          </p:cTn>
                        </p:par>
                        <p:par>
                          <p:cTn id="101" fill="hold">
                            <p:stCondLst>
                              <p:cond delay="14000"/>
                            </p:stCondLst>
                            <p:childTnLst>
                              <p:par>
                                <p:cTn id="102" presetID="1" presetClass="entr" presetSubtype="0" fill="hold" nodeType="afterEffect">
                                  <p:stCondLst>
                                    <p:cond delay="500"/>
                                  </p:stCondLst>
                                  <p:childTnLst>
                                    <p:set>
                                      <p:cBhvr>
                                        <p:cTn id="10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basic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 = the time required to solve the problem, using any currently known algorithm, increases rapidly as the size of the problem grows.  </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5</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49963" y="3177969"/>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74793" y="3265739"/>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092708" y="1588113"/>
            <a:ext cx="10006584" cy="1015663"/>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1896138" y="4229710"/>
            <a:ext cx="2253825" cy="1569660"/>
          </a:xfrm>
          <a:prstGeom prst="rect">
            <a:avLst/>
          </a:prstGeom>
        </p:spPr>
        <p:txBody>
          <a:bodyPr wrap="square">
            <a:spAutoFit/>
          </a:bodyPr>
          <a:lstStyle/>
          <a:p>
            <a:pPr algn="l"/>
            <a:r>
              <a:rPr lang="en-US" sz="3200" dirty="0">
                <a:latin typeface="DaunPenh" pitchFamily="2" charset="0"/>
                <a:cs typeface="DaunPenh" pitchFamily="2" charset="0"/>
              </a:rPr>
              <a:t>detection capabilities of the network</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8042036" y="4229710"/>
            <a:ext cx="2253826" cy="1569660"/>
          </a:xfrm>
          <a:prstGeom prst="rect">
            <a:avLst/>
          </a:prstGeom>
        </p:spPr>
        <p:txBody>
          <a:bodyPr wrap="square">
            <a:spAutoFit/>
          </a:bodyPr>
          <a:lstStyle/>
          <a:p>
            <a:pPr algn="l"/>
            <a:r>
              <a:rPr lang="en-US" sz="3200" dirty="0">
                <a:latin typeface="DaunPenh" pitchFamily="2" charset="0"/>
                <a:cs typeface="DaunPenh" pitchFamily="2" charset="0"/>
              </a:rPr>
              <a:t>operational requirements and resources</a:t>
            </a:r>
            <a:endParaRPr lang="en-US" sz="3200" dirty="0"/>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7</a:t>
            </a:fld>
            <a:endParaRPr lang="en-US" dirty="0"/>
          </a:p>
        </p:txBody>
      </p:sp>
      <p:graphicFrame>
        <p:nvGraphicFramePr>
          <p:cNvPr id="2" name="Table 1">
            <a:extLst>
              <a:ext uri="{FF2B5EF4-FFF2-40B4-BE49-F238E27FC236}">
                <a16:creationId xmlns:a16="http://schemas.microsoft.com/office/drawing/2014/main" id="{7BE69E7C-224E-514D-922E-54F0E2FE6BB8}"/>
              </a:ext>
            </a:extLst>
          </p:cNvPr>
          <p:cNvGraphicFramePr>
            <a:graphicFrameLocks noGrp="1"/>
          </p:cNvGraphicFramePr>
          <p:nvPr>
            <p:extLst>
              <p:ext uri="{D42A27DB-BD31-4B8C-83A1-F6EECF244321}">
                <p14:modId xmlns:p14="http://schemas.microsoft.com/office/powerpoint/2010/main" val="3724021508"/>
              </p:ext>
            </p:extLst>
          </p:nvPr>
        </p:nvGraphicFramePr>
        <p:xfrm>
          <a:off x="1109273" y="1598524"/>
          <a:ext cx="9533744" cy="4665662"/>
        </p:xfrm>
        <a:graphic>
          <a:graphicData uri="http://schemas.openxmlformats.org/drawingml/2006/table">
            <a:tbl>
              <a:tblPr firstRow="1" bandRow="1">
                <a:tableStyleId>{5C22544A-7EE6-4342-B048-85BDC9FD1C3A}</a:tableStyleId>
              </a:tblPr>
              <a:tblGrid>
                <a:gridCol w="9533744">
                  <a:extLst>
                    <a:ext uri="{9D8B030D-6E8A-4147-A177-3AD203B41FA5}">
                      <a16:colId xmlns:a16="http://schemas.microsoft.com/office/drawing/2014/main" val="1399472453"/>
                    </a:ext>
                  </a:extLst>
                </a:gridCol>
              </a:tblGrid>
              <a:tr h="4665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Design and develop an optimization model, comprised of the following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kern="1200" dirty="0">
                        <a:solidFill>
                          <a:schemeClr val="tx1"/>
                        </a:solidFill>
                        <a:latin typeface="DaunPenh" pitchFamily="2" charset="0"/>
                        <a:ea typeface="+mn-ea"/>
                        <a:cs typeface="DaunPenh" pitchFamily="2" charset="0"/>
                      </a:endParaRP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a:t>
                      </a:r>
                      <a:r>
                        <a:rPr lang="en-US" sz="28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temporal</a:t>
                      </a:r>
                      <a:r>
                        <a:rPr lang="en-US" sz="28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spatial-temporal</a:t>
                      </a:r>
                      <a:r>
                        <a:rPr lang="en-US" sz="2800" b="0" kern="1200" dirty="0">
                          <a:solidFill>
                            <a:schemeClr val="tx1"/>
                          </a:solidFill>
                          <a:latin typeface="DaunPenh" pitchFamily="2" charset="0"/>
                          <a:ea typeface="+mn-ea"/>
                          <a:cs typeface="DaunPenh" pitchFamily="2" charset="0"/>
                        </a:rPr>
                        <a:t> optimization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2800" b="0" kern="1200" dirty="0">
                        <a:solidFill>
                          <a:schemeClr val="tx1"/>
                        </a:solidFill>
                        <a:latin typeface="DaunPenh" pitchFamily="2" charset="0"/>
                        <a:ea typeface="+mn-ea"/>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case-study of real-world </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0235" y="982936"/>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applications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Improve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11902" y="3251349"/>
            <a:ext cx="3174398" cy="1190400"/>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8367428" y="293137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1425216" y="2750072"/>
            <a:ext cx="2627061" cy="2463196"/>
            <a:chOff x="-384701" y="4806381"/>
            <a:chExt cx="3777863" cy="2463196"/>
          </a:xfrm>
        </p:grpSpPr>
        <p:sp>
          <p:nvSpPr>
            <p:cNvPr id="52" name="Rectangle 51">
              <a:extLst>
                <a:ext uri="{FF2B5EF4-FFF2-40B4-BE49-F238E27FC236}">
                  <a16:creationId xmlns:a16="http://schemas.microsoft.com/office/drawing/2014/main" id="{C8DBD9F1-3BBD-B444-B245-EB01A2F595D7}"/>
                </a:ext>
              </a:extLst>
            </p:cNvPr>
            <p:cNvSpPr/>
            <p:nvPr/>
          </p:nvSpPr>
          <p:spPr>
            <a:xfrm>
              <a:off x="-384701" y="5884582"/>
              <a:ext cx="3777863" cy="1384995"/>
            </a:xfrm>
            <a:prstGeom prst="rect">
              <a:avLst/>
            </a:prstGeom>
          </p:spPr>
          <p:txBody>
            <a:bodyPr wrap="square">
              <a:spAutoFit/>
            </a:bodyPr>
            <a:lstStyle/>
            <a:p>
              <a:pPr algn="ctr"/>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995967" y="4806381"/>
              <a:ext cx="1177544" cy="963283"/>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5265625" y="2528864"/>
            <a:ext cx="3777863" cy="1550134"/>
            <a:chOff x="3473552" y="4548009"/>
            <a:chExt cx="3777863" cy="1550134"/>
          </a:xfrm>
        </p:grpSpPr>
        <p:sp>
          <p:nvSpPr>
            <p:cNvPr id="55" name="Rectangle 54">
              <a:extLst>
                <a:ext uri="{FF2B5EF4-FFF2-40B4-BE49-F238E27FC236}">
                  <a16:creationId xmlns:a16="http://schemas.microsoft.com/office/drawing/2014/main" id="{B6A40E17-543C-9D44-B9D2-7EA0A7CBB391}"/>
                </a:ext>
              </a:extLst>
            </p:cNvPr>
            <p:cNvSpPr/>
            <p:nvPr/>
          </p:nvSpPr>
          <p:spPr>
            <a:xfrm>
              <a:off x="3473552" y="4548009"/>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3627237" y="5277321"/>
              <a:ext cx="1548569" cy="820822"/>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Oval 21">
            <a:extLst>
              <a:ext uri="{FF2B5EF4-FFF2-40B4-BE49-F238E27FC236}">
                <a16:creationId xmlns:a16="http://schemas.microsoft.com/office/drawing/2014/main" id="{44E3655B-AF4E-B64D-8159-58C194E87976}"/>
              </a:ext>
            </a:extLst>
          </p:cNvPr>
          <p:cNvSpPr/>
          <p:nvPr/>
        </p:nvSpPr>
        <p:spPr>
          <a:xfrm>
            <a:off x="7639428" y="2538580"/>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9000" y="1960486"/>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197999" y="2592433"/>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Tree>
    <p:extLst>
      <p:ext uri="{BB962C8B-B14F-4D97-AF65-F5344CB8AC3E}">
        <p14:creationId xmlns:p14="http://schemas.microsoft.com/office/powerpoint/2010/main" val="2825432057"/>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7834</TotalTime>
  <Words>3789</Words>
  <Application>Microsoft Macintosh PowerPoint</Application>
  <PresentationFormat>Widescreen</PresentationFormat>
  <Paragraphs>398</Paragraphs>
  <Slides>29</Slides>
  <Notes>28</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model assumptions</vt:lpstr>
      <vt:lpstr>Meteorology</vt:lpstr>
      <vt:lpstr>Multi-objective optimization</vt:lpstr>
      <vt:lpstr>Borg MOEA</vt:lpstr>
      <vt:lpstr>Problem formulation - notation</vt:lpstr>
      <vt:lpstr>Problem formulation - PED</vt:lpstr>
      <vt:lpstr>Problem formulation - optimization</vt:lpstr>
      <vt:lpstr>Data used for the simulation</vt:lpstr>
      <vt:lpstr>Simulation setup</vt:lpstr>
      <vt:lpstr>Optimization run</vt:lpstr>
      <vt:lpstr>Obtained solutions</vt:lpstr>
      <vt:lpstr>Obtained solutions</vt:lpstr>
      <vt:lpstr>Initial evaluation</vt:lpstr>
      <vt:lpstr>Initial evaluation</vt:lpstr>
      <vt:lpstr>Summary and future research plan</vt:lpstr>
      <vt:lpstr>References</vt:lpstr>
      <vt:lpstr>PowerPoint Presentation</vt:lpstr>
      <vt:lpstr>PowerPoint Presentation</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Belachsen</cp:lastModifiedBy>
  <cp:revision>1005</cp:revision>
  <dcterms:created xsi:type="dcterms:W3CDTF">2019-07-31T12:43:44Z</dcterms:created>
  <dcterms:modified xsi:type="dcterms:W3CDTF">2019-08-06T20:14:05Z</dcterms:modified>
</cp:coreProperties>
</file>